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0"/>
  </p:handoutMasterIdLst>
  <p:sldIdLst>
    <p:sldId id="256" r:id="rId3"/>
    <p:sldId id="389" r:id="rId5"/>
    <p:sldId id="257" r:id="rId6"/>
    <p:sldId id="302" r:id="rId7"/>
    <p:sldId id="383" r:id="rId8"/>
    <p:sldId id="384" r:id="rId9"/>
    <p:sldId id="390" r:id="rId10"/>
    <p:sldId id="386" r:id="rId11"/>
    <p:sldId id="394" r:id="rId12"/>
    <p:sldId id="395" r:id="rId13"/>
    <p:sldId id="396" r:id="rId14"/>
    <p:sldId id="397" r:id="rId15"/>
    <p:sldId id="399" r:id="rId16"/>
    <p:sldId id="400" r:id="rId17"/>
    <p:sldId id="401" r:id="rId18"/>
    <p:sldId id="334" r:id="rId19"/>
  </p:sldIdLst>
  <p:sldSz cx="9144000" cy="514159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6" userDrawn="1">
          <p15:clr>
            <a:srgbClr val="A4A3A4"/>
          </p15:clr>
        </p15:guide>
        <p15:guide id="2" pos="278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EC7"/>
    <a:srgbClr val="EDB280"/>
    <a:srgbClr val="EEEEEE"/>
    <a:srgbClr val="EA5514"/>
    <a:srgbClr val="FBE22D"/>
    <a:srgbClr val="98D2E3"/>
    <a:srgbClr val="A9D25A"/>
    <a:srgbClr val="EB4544"/>
    <a:srgbClr val="7BBFAA"/>
    <a:srgbClr val="F5D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4E33C4-0162-4A04-B1D4-F404AC6C06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100" d="100"/>
          <a:sy n="100" d="100"/>
        </p:scale>
        <p:origin x="-1224" y="-804"/>
      </p:cViewPr>
      <p:guideLst>
        <p:guide orient="horz" pos="1626"/>
        <p:guide pos="278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-3846" y="-90"/>
      </p:cViewPr>
      <p:guideLst>
        <p:guide orient="horz" pos="2892"/>
        <p:guide pos="208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00D77-675F-4030-AD1B-4A6B1A0999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 smtClean="0"/>
              <a:t>Fifth level</a:t>
            </a: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326"/>
            <a:ext cx="7772400" cy="1102179"/>
          </a:xfrm>
        </p:spPr>
        <p:txBody>
          <a:bodyPr/>
          <a:lstStyle/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371600" y="2913751"/>
            <a:ext cx="6400800" cy="13140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 smtClean="0"/>
              <a:t>Fifth level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99780"/>
            <a:ext cx="8229600" cy="339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 smtClean="0"/>
              <a:t>Fifth level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NULL" TargetMode="Externa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472114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7148514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967288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6383339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7386639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904164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7107239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567739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958264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770814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992939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8278814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7523164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7240589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6437314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967414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634039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653214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646864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621464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6392864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589714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586539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6513514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6408739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6478589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754814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6269039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6002339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5586414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TextBox 111"/>
          <p:cNvSpPr txBox="1"/>
          <p:nvPr/>
        </p:nvSpPr>
        <p:spPr>
          <a:xfrm>
            <a:off x="522808" y="1545640"/>
            <a:ext cx="475868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PROJECT</a:t>
            </a:r>
            <a:r>
              <a:rPr lang="en-US" sz="3200" dirty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sz="3200" dirty="0">
              <a:solidFill>
                <a:srgbClr val="EA5514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en-US" sz="3200" dirty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PRESENTATION</a:t>
            </a:r>
            <a:endParaRPr lang="en-US" sz="3200" dirty="0">
              <a:solidFill>
                <a:srgbClr val="EA5514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3" name="圆角矩形 112"/>
          <p:cNvSpPr/>
          <p:nvPr/>
        </p:nvSpPr>
        <p:spPr>
          <a:xfrm>
            <a:off x="615592" y="2741335"/>
            <a:ext cx="4573568" cy="20256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EA55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900" dirty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COURSE:  IRE 106 : </a:t>
            </a:r>
            <a:r>
              <a:rPr lang="en-US" altLang="zh-CN" sz="900" dirty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ELECTRONICS DEVICES AND APPLICATIONS SESSIONAL</a:t>
            </a:r>
            <a:endParaRPr lang="en-US" altLang="zh-CN" sz="900" dirty="0">
              <a:solidFill>
                <a:srgbClr val="EA5514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grpSp>
        <p:nvGrpSpPr>
          <p:cNvPr id="114" name="组合 113"/>
          <p:cNvGrpSpPr/>
          <p:nvPr/>
        </p:nvGrpSpPr>
        <p:grpSpPr>
          <a:xfrm>
            <a:off x="678188" y="3152722"/>
            <a:ext cx="174306" cy="174304"/>
            <a:chOff x="801291" y="3535885"/>
            <a:chExt cx="219347" cy="219347"/>
          </a:xfrm>
        </p:grpSpPr>
        <p:sp>
          <p:nvSpPr>
            <p:cNvPr id="115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rgbClr val="EA551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600">
                <a:solidFill>
                  <a:srgbClr val="FFFF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116" name="组合 115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117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rgbClr val="FCFBF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rgbClr val="FFFF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118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rgbClr val="FCFBF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1600">
                  <a:solidFill>
                    <a:srgbClr val="FFFF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124" name="Text Box 19"/>
          <p:cNvSpPr txBox="1">
            <a:spLocks noChangeArrowheads="1"/>
          </p:cNvSpPr>
          <p:nvPr/>
        </p:nvSpPr>
        <p:spPr bwMode="auto">
          <a:xfrm>
            <a:off x="865489" y="3101375"/>
            <a:ext cx="912495" cy="275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Presenter: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5" name="Text Box 20"/>
          <p:cNvSpPr txBox="1">
            <a:spLocks noChangeArrowheads="1"/>
          </p:cNvSpPr>
          <p:nvPr/>
        </p:nvSpPr>
        <p:spPr bwMode="auto">
          <a:xfrm>
            <a:off x="3846011" y="3101375"/>
            <a:ext cx="996950" cy="275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Supervisor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804545" y="3386455"/>
            <a:ext cx="29146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Mehrin Farzana(2101013)</a:t>
            </a:r>
            <a:endParaRPr lang="en-US" sz="1400"/>
          </a:p>
          <a:p>
            <a:r>
              <a:rPr lang="en-US" sz="1400"/>
              <a:t>Maria Jahan Mim(2101022)</a:t>
            </a:r>
            <a:endParaRPr lang="en-US" sz="1400"/>
          </a:p>
          <a:p>
            <a:r>
              <a:rPr lang="en-US" sz="1400"/>
              <a:t>Ismot Ara(2101027)</a:t>
            </a:r>
            <a:endParaRPr lang="en-US" sz="1400"/>
          </a:p>
          <a:p>
            <a:r>
              <a:rPr lang="en-US" sz="1400"/>
              <a:t>Sadia Islam Mou(2101028)</a:t>
            </a:r>
            <a:endParaRPr lang="en-US" sz="1400"/>
          </a:p>
          <a:p>
            <a:r>
              <a:rPr lang="en-US" sz="1400">
                <a:sym typeface="+mn-ea"/>
              </a:rPr>
              <a:t>Dept. of IRE, </a:t>
            </a:r>
            <a:r>
              <a:rPr lang="en-US" sz="1400"/>
              <a:t>BDU</a:t>
            </a:r>
            <a:endParaRPr lang="en-US" sz="1400"/>
          </a:p>
          <a:p>
            <a:r>
              <a:rPr lang="en-US" sz="1400"/>
              <a:t>2021-22</a:t>
            </a:r>
            <a:endParaRPr lang="en-US" sz="1400"/>
          </a:p>
          <a:p>
            <a:endParaRPr lang="en-US" sz="1400"/>
          </a:p>
          <a:p>
            <a:endParaRPr lang="en-US" sz="1000"/>
          </a:p>
        </p:txBody>
      </p:sp>
      <p:grpSp>
        <p:nvGrpSpPr>
          <p:cNvPr id="4" name="组合 113"/>
          <p:cNvGrpSpPr/>
          <p:nvPr/>
        </p:nvGrpSpPr>
        <p:grpSpPr>
          <a:xfrm>
            <a:off x="3718568" y="3148277"/>
            <a:ext cx="174306" cy="174304"/>
            <a:chOff x="801291" y="3535885"/>
            <a:chExt cx="219347" cy="219347"/>
          </a:xfrm>
        </p:grpSpPr>
        <p:sp>
          <p:nvSpPr>
            <p:cNvPr id="5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rgbClr val="EA551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dist"/>
              <a:endParaRPr lang="zh-CN" altLang="en-US" sz="1600">
                <a:solidFill>
                  <a:srgbClr val="FFFF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6" name="组合 115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24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rgbClr val="FCFBF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p>
                <a:pPr algn="dist"/>
                <a:endParaRPr lang="zh-CN" altLang="en-US" sz="1600">
                  <a:solidFill>
                    <a:srgbClr val="FFFF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2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rgbClr val="FCFBF7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p>
                <a:pPr algn="dist"/>
                <a:endParaRPr lang="zh-CN" altLang="en-US" sz="1600">
                  <a:solidFill>
                    <a:srgbClr val="FFFF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33" name="Text Box 32"/>
          <p:cNvSpPr txBox="1"/>
          <p:nvPr/>
        </p:nvSpPr>
        <p:spPr>
          <a:xfrm>
            <a:off x="3893185" y="3386455"/>
            <a:ext cx="14636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/>
              <a:t>Sadia Enam</a:t>
            </a:r>
            <a:endParaRPr lang="en-US" sz="1400"/>
          </a:p>
          <a:p>
            <a:r>
              <a:rPr lang="en-US" sz="1400"/>
              <a:t>Lecturer</a:t>
            </a:r>
            <a:endParaRPr lang="en-US" sz="1400"/>
          </a:p>
          <a:p>
            <a:r>
              <a:rPr lang="en-US" sz="1400"/>
              <a:t>Dept. of IRE</a:t>
            </a:r>
            <a:endParaRPr lang="en-US" sz="1400"/>
          </a:p>
          <a:p>
            <a:r>
              <a:rPr lang="en-US" sz="1400"/>
              <a:t>BDU</a:t>
            </a:r>
            <a:endParaRPr lang="en-US" sz="14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34" name="Text Box 33"/>
          <p:cNvSpPr txBox="1"/>
          <p:nvPr/>
        </p:nvSpPr>
        <p:spPr>
          <a:xfrm>
            <a:off x="615315" y="243205"/>
            <a:ext cx="3048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>
                <a:sym typeface="+mn-ea"/>
              </a:rPr>
              <a:t>Date: 21-05-2024</a:t>
            </a:r>
            <a:endParaRPr lang="en-US" sz="1000"/>
          </a:p>
          <a:p>
            <a:endParaRPr lang="en-US" sz="1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indefinite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indefinite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indefinite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indefinite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2" presetClass="entr" presetSubtype="4" fill="hold" grpId="0" nodeType="withEffect" p14:presetBounceEnd="60000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2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3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4" presetID="2" presetClass="entr" presetSubtype="4" fill="hold" grpId="0" nodeType="withEffect" p14:presetBounceEnd="60000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2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6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7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13" grpId="0" animBg="1"/>
          <p:bldP spid="124" grpId="0" bldLvl="0" animBg="1"/>
          <p:bldP spid="125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indefinite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indefinite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indefinite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indefinite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1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0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0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0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10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10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10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10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10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10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10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10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10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10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10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10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10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10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10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9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20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1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4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6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207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0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1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2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14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3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3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2" presetClass="entr" presetSubtype="4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2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3" dur="500" fill="hold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4" presetID="2" presetClass="entr" presetSubtype="4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2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6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7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1" grpId="1" animBg="1"/>
          <p:bldP spid="12" grpId="0" animBg="1"/>
          <p:bldP spid="12" grpId="1" animBg="1"/>
          <p:bldP spid="13" grpId="0" animBg="1"/>
          <p:bldP spid="13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1024" grpId="0" animBg="1"/>
          <p:bldP spid="1024" grpId="1" animBg="1"/>
          <p:bldP spid="1025" grpId="0" animBg="1"/>
          <p:bldP spid="1025" grpId="1" animBg="1"/>
          <p:bldP spid="1027" grpId="0" animBg="1"/>
          <p:bldP spid="1027" grpId="1" animBg="1"/>
          <p:bldP spid="1028" grpId="0" animBg="1"/>
          <p:bldP spid="1028" grpId="1" animBg="1"/>
          <p:bldP spid="1029" grpId="0" animBg="1"/>
          <p:bldP spid="1029" grpId="1" animBg="1"/>
          <p:bldP spid="1030" grpId="0" animBg="1"/>
          <p:bldP spid="1030" grpId="1" animBg="1"/>
          <p:bldP spid="113" grpId="0" animBg="1"/>
          <p:bldP spid="124" grpId="0" bldLvl="0" animBg="1"/>
          <p:bldP spid="125" grpId="0" bldLvl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05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PRESENTATION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649605" y="981710"/>
            <a:ext cx="7913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Why we were able to use a microcontroller, Arduino UNO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94385" y="4730750"/>
            <a:ext cx="76866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/>
              <a:t>Fig. 2: Arduino circuit diagram</a:t>
            </a:r>
            <a:endParaRPr lang="en-US"/>
          </a:p>
        </p:txBody>
      </p:sp>
      <p:pic>
        <p:nvPicPr>
          <p:cNvPr id="13" name="Picture 13" descr="R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35785" y="1418590"/>
            <a:ext cx="4970780" cy="339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05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PRESENTATION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649605" y="981710"/>
            <a:ext cx="7913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Why we were able to use a microcontroller, Arduino UNO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794385" y="4730750"/>
            <a:ext cx="76866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/>
              <a:t>Fig. 3: Arduino UNO components</a:t>
            </a:r>
            <a:endParaRPr lang="en-US"/>
          </a:p>
        </p:txBody>
      </p:sp>
      <p:pic>
        <p:nvPicPr>
          <p:cNvPr id="14" name="Picture 14" descr="test_3-1-768x688"/>
          <p:cNvPicPr>
            <a:picLocks noChangeAspect="1"/>
          </p:cNvPicPr>
          <p:nvPr>
            <p:ph idx="1"/>
          </p:nvPr>
        </p:nvPicPr>
        <p:blipFill>
          <a:blip r:embed="rId1"/>
          <a:srcRect b="2791"/>
          <a:stretch>
            <a:fillRect/>
          </a:stretch>
        </p:blipFill>
        <p:spPr>
          <a:xfrm>
            <a:off x="2700020" y="1337310"/>
            <a:ext cx="3787775" cy="339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06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RESULTS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pic>
        <p:nvPicPr>
          <p:cNvPr id="42" name="Content Placeholder 41"/>
          <p:cNvPicPr>
            <a:picLocks noChangeAspect="1"/>
          </p:cNvPicPr>
          <p:nvPr>
            <p:ph idx="1"/>
          </p:nvPr>
        </p:nvPicPr>
        <p:blipFill>
          <a:blip r:embed="rId1"/>
          <a:srcRect r="1420"/>
          <a:stretch>
            <a:fillRect/>
          </a:stretch>
        </p:blipFill>
        <p:spPr>
          <a:xfrm>
            <a:off x="1755140" y="914400"/>
            <a:ext cx="5553075" cy="33934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07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FUTURE ENHANCEMENTS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421640" y="1706245"/>
            <a:ext cx="819531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just">
              <a:buSzPts val="1100"/>
              <a:buNone/>
            </a:pPr>
            <a:r>
              <a:rPr lang="en-GB" dirty="0">
                <a:sym typeface="+mn-ea"/>
              </a:rPr>
              <a:t>Potential enhancements for the project include:</a:t>
            </a:r>
            <a:endParaRPr lang="en-GB" dirty="0"/>
          </a:p>
          <a:p>
            <a:pPr marL="285750" indent="-285750" algn="just"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sym typeface="+mn-ea"/>
              </a:rPr>
              <a:t>Adding advanced sensors for</a:t>
            </a:r>
            <a:r>
              <a:rPr lang="en-US" altLang="en-GB" dirty="0">
                <a:sym typeface="+mn-ea"/>
              </a:rPr>
              <a:t> noise cancelation</a:t>
            </a:r>
            <a:r>
              <a:rPr lang="en-GB" dirty="0">
                <a:sym typeface="+mn-ea"/>
              </a:rPr>
              <a:t>.</a:t>
            </a:r>
            <a:endParaRPr lang="en-GB" dirty="0"/>
          </a:p>
          <a:p>
            <a:pPr marL="285750" indent="-285750" algn="just"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sym typeface="+mn-ea"/>
              </a:rPr>
              <a:t>Implementing more sophisticated control algorithms for smoother and more precise </a:t>
            </a:r>
            <a:r>
              <a:rPr lang="en-US" altLang="en-GB" dirty="0">
                <a:sym typeface="+mn-ea"/>
              </a:rPr>
              <a:t>regulation</a:t>
            </a:r>
            <a:r>
              <a:rPr lang="en-GB" dirty="0">
                <a:sym typeface="+mn-ea"/>
              </a:rPr>
              <a:t>.</a:t>
            </a:r>
            <a:endParaRPr lang="en-GB" dirty="0"/>
          </a:p>
          <a:p>
            <a:pPr marL="285750" indent="-285750" algn="just"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sym typeface="+mn-ea"/>
              </a:rPr>
              <a:t>Expanding the control </a:t>
            </a:r>
            <a:r>
              <a:rPr lang="en-US" altLang="en-GB" dirty="0">
                <a:sym typeface="+mn-ea"/>
              </a:rPr>
              <a:t>over</a:t>
            </a:r>
            <a:r>
              <a:rPr lang="en-GB" dirty="0">
                <a:sym typeface="+mn-ea"/>
              </a:rPr>
              <a:t> </a:t>
            </a:r>
            <a:r>
              <a:rPr lang="en-US" altLang="en-GB" dirty="0">
                <a:sym typeface="+mn-ea"/>
              </a:rPr>
              <a:t>more devices</a:t>
            </a:r>
            <a:r>
              <a:rPr lang="en-GB" dirty="0">
                <a:sym typeface="+mn-ea"/>
              </a:rPr>
              <a:t>.</a:t>
            </a:r>
            <a:endParaRPr lang="en-GB" dirty="0"/>
          </a:p>
          <a:p>
            <a:pPr marL="285750" indent="-285750" algn="just"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sym typeface="+mn-ea"/>
              </a:rPr>
              <a:t>Enhancing the mechanical design for greater load capacity and versatility.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08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ACKNOWLEDGEMENTS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421640" y="1706245"/>
            <a:ext cx="81953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just">
              <a:buSzPts val="1100"/>
              <a:buNone/>
            </a:pPr>
            <a:r>
              <a:rPr lang="en-GB" dirty="0">
                <a:sym typeface="+mn-ea"/>
              </a:rPr>
              <a:t>We would like to express our gratitude to our project supervisor, [</a:t>
            </a:r>
            <a:r>
              <a:rPr lang="en-US" altLang="en-GB" dirty="0">
                <a:sym typeface="+mn-ea"/>
              </a:rPr>
              <a:t>Sadia Enam</a:t>
            </a:r>
            <a:r>
              <a:rPr lang="en-GB" dirty="0">
                <a:sym typeface="+mn-ea"/>
              </a:rPr>
              <a:t>], for her guidance and support throughout this project. We also thank [Bangabandhu Sheikh Mujibur Rahman Digital University, Bangladesh] for</a:t>
            </a:r>
            <a:r>
              <a:rPr lang="en-US" altLang="en-GB" dirty="0">
                <a:sym typeface="+mn-ea"/>
              </a:rPr>
              <a:t> partially</a:t>
            </a:r>
            <a:r>
              <a:rPr lang="en-GB" dirty="0">
                <a:sym typeface="+mn-ea"/>
              </a:rPr>
              <a:t> providing the resources and facilities necessary for the completion of this project.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08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CONCLUSION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421640" y="1706245"/>
            <a:ext cx="819531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algn="just">
              <a:buSzPts val="1100"/>
              <a:buNone/>
            </a:pPr>
            <a:r>
              <a:rPr lang="en-GB" dirty="0">
                <a:sym typeface="+mn-ea"/>
              </a:rPr>
              <a:t>The </a:t>
            </a:r>
            <a:r>
              <a:rPr lang="en-US" altLang="en-GB" dirty="0">
                <a:sym typeface="+mn-ea"/>
              </a:rPr>
              <a:t>Smart Sound Activated Switch With Sound Intensity Sensitivity</a:t>
            </a:r>
            <a:r>
              <a:rPr lang="en-GB" dirty="0">
                <a:sym typeface="+mn-ea"/>
              </a:rPr>
              <a:t> project demonstrates the effective integration of </a:t>
            </a:r>
            <a:r>
              <a:rPr lang="en-US" altLang="en-GB" dirty="0">
                <a:sym typeface="+mn-ea"/>
              </a:rPr>
              <a:t>electricals components such as OpAmps, Diodes, Transistors etc</a:t>
            </a:r>
            <a:r>
              <a:rPr lang="en-GB" dirty="0">
                <a:sym typeface="+mn-ea"/>
              </a:rPr>
              <a:t>. This project not only achieves its initial objectives but also sets the stage for future innovations in the field of</a:t>
            </a:r>
            <a:r>
              <a:rPr lang="en-US" altLang="en-GB" dirty="0">
                <a:sym typeface="+mn-ea"/>
              </a:rPr>
              <a:t> zero touch switches and regulators</a:t>
            </a:r>
            <a:r>
              <a:rPr lang="en-GB" dirty="0">
                <a:sym typeface="+mn-ea"/>
              </a:rPr>
              <a:t>. The successful implementation and testing of the system validate its potential for real-world applications, marking a significant step forward in the development of versatile and efficient </a:t>
            </a:r>
            <a:r>
              <a:rPr lang="en-US" altLang="en-GB" dirty="0">
                <a:sym typeface="+mn-ea"/>
              </a:rPr>
              <a:t>non-contact device powering</a:t>
            </a:r>
            <a:r>
              <a:rPr lang="en-GB" dirty="0">
                <a:sym typeface="+mn-ea"/>
              </a:rPr>
              <a:t> solutions.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472114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7148514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967288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6383339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7386639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904164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7107239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567739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958264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770814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992939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8278814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7523164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7240589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6437314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967414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634039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653214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646864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621464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6392864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589714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586539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6513514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6408739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6478589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754814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6269039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6002339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5586414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TextBox 111"/>
          <p:cNvSpPr txBox="1"/>
          <p:nvPr/>
        </p:nvSpPr>
        <p:spPr>
          <a:xfrm>
            <a:off x="454863" y="2095004"/>
            <a:ext cx="47586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  </a:t>
            </a:r>
            <a:r>
              <a:rPr lang="en-US" altLang="zh-CN" sz="3600" dirty="0" smtClean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YOU!</a:t>
            </a:r>
            <a:endParaRPr lang="en-US" altLang="zh-CN" sz="3600" dirty="0" smtClean="0">
              <a:solidFill>
                <a:srgbClr val="EA5514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3" name="圆角矩形 112"/>
          <p:cNvSpPr/>
          <p:nvPr/>
        </p:nvSpPr>
        <p:spPr>
          <a:xfrm>
            <a:off x="567690" y="2814955"/>
            <a:ext cx="4907915" cy="429260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EA55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zh-CN" sz="1400" dirty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https://circuitdigest.com/microcontroller-projects/interfacing-sound-sensor-with-arduino</a:t>
            </a:r>
            <a:endParaRPr lang="en-US" altLang="zh-CN" sz="1400" dirty="0">
              <a:solidFill>
                <a:srgbClr val="EA5514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pic>
        <p:nvPicPr>
          <p:cNvPr id="4" name="Picture 3" descr="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205" y="2858770"/>
            <a:ext cx="340360" cy="376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0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7" dur="150" fill="hold"/>
                                        <p:tgtEl>
                                          <p:spTgt spid="10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1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8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5" dur="1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2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09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30" dur="150" fill="hold"/>
                                        <p:tgtEl>
                                          <p:spTgt spid="10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7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10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1" dur="150" fill="hold"/>
                                        <p:tgtEl>
                                          <p:spTgt spid="10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58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65" dur="150" fill="hold"/>
                                        <p:tgtEl>
                                          <p:spTgt spid="10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72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79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6" dur="150" fill="hold"/>
                                        <p:tgtEl>
                                          <p:spTgt spid="10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93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00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7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14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4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500" tmFilter="0,0; .5, 1; 1, 1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3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3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1024" grpId="0" animBg="1"/>
      <p:bldP spid="1024" grpId="1" animBg="1"/>
      <p:bldP spid="1025" grpId="0" animBg="1"/>
      <p:bldP spid="1025" grpId="1" animBg="1"/>
      <p:bldP spid="1027" grpId="0" animBg="1"/>
      <p:bldP spid="1027" grpId="1" animBg="1"/>
      <p:bldP spid="1028" grpId="0" animBg="1"/>
      <p:bldP spid="1028" grpId="1" animBg="1"/>
      <p:bldP spid="1029" grpId="0" animBg="1"/>
      <p:bldP spid="1029" grpId="1" animBg="1"/>
      <p:bldP spid="1030" grpId="0" animBg="1"/>
      <p:bldP spid="1030" grpId="1" animBg="1"/>
      <p:bldP spid="112" grpId="0"/>
      <p:bldP spid="113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5472114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7148514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967288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6383339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7386639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904164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7107239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567739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958264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770814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992939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8278814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7523164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7240589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6437314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967414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634039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653214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646864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621464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6392864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589714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586539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6513514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6408739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6478589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754814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6269039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6002339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5586414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TextBox 111"/>
          <p:cNvSpPr txBox="1"/>
          <p:nvPr/>
        </p:nvSpPr>
        <p:spPr>
          <a:xfrm>
            <a:off x="523443" y="1346250"/>
            <a:ext cx="475868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PROJECT TITLE:</a:t>
            </a:r>
            <a:endParaRPr lang="en-US" altLang="zh-CN" sz="3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en-US" sz="3200" dirty="0">
                <a:solidFill>
                  <a:srgbClr val="EA55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SMART SOUND ACTIVATED SWITCH WITH SOUND INTENSITY SENSITIVITY</a:t>
            </a:r>
            <a:endParaRPr lang="en-US" sz="3200" dirty="0">
              <a:solidFill>
                <a:srgbClr val="EA5514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indefinite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indefinite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0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7" dur="150" fill="hold"/>
                                        <p:tgtEl>
                                          <p:spTgt spid="10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1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8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5" dur="1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2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09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30" dur="150" fill="hold"/>
                                        <p:tgtEl>
                                          <p:spTgt spid="10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7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10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1" dur="150" fill="hold"/>
                                        <p:tgtEl>
                                          <p:spTgt spid="10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58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65" dur="150" fill="hold"/>
                                        <p:tgtEl>
                                          <p:spTgt spid="10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72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79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6" dur="150" fill="hold"/>
                                        <p:tgtEl>
                                          <p:spTgt spid="10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93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00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7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14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7" grpId="1" bldLvl="0" animBg="1"/>
      <p:bldP spid="8" grpId="0" bldLvl="0" animBg="1"/>
      <p:bldP spid="8" grpId="1" bldLvl="0" animBg="1"/>
      <p:bldP spid="9" grpId="0" bldLvl="0" animBg="1"/>
      <p:bldP spid="9" grpId="1" bldLvl="0" animBg="1"/>
      <p:bldP spid="10" grpId="0" bldLvl="0" animBg="1"/>
      <p:bldP spid="10" grpId="1" bldLvl="0" animBg="1"/>
      <p:bldP spid="11" grpId="0" bldLvl="0" animBg="1"/>
      <p:bldP spid="11" grpId="1" bldLvl="0" animBg="1"/>
      <p:bldP spid="12" grpId="0" bldLvl="0" animBg="1"/>
      <p:bldP spid="12" grpId="1" bldLvl="0" animBg="1"/>
      <p:bldP spid="13" grpId="0" bldLvl="0" animBg="1"/>
      <p:bldP spid="13" grpId="1" bldLvl="0" animBg="1"/>
      <p:bldP spid="14" grpId="0" bldLvl="0" animBg="1"/>
      <p:bldP spid="14" grpId="1" bldLvl="0" animBg="1"/>
      <p:bldP spid="15" grpId="0" bldLvl="0" animBg="1"/>
      <p:bldP spid="15" grpId="1" bldLvl="0" animBg="1"/>
      <p:bldP spid="16" grpId="0" bldLvl="0" animBg="1"/>
      <p:bldP spid="16" grpId="1" bldLvl="0" animBg="1"/>
      <p:bldP spid="17" grpId="0" bldLvl="0" animBg="1"/>
      <p:bldP spid="17" grpId="1" bldLvl="0" animBg="1"/>
      <p:bldP spid="18" grpId="0" bldLvl="0" animBg="1"/>
      <p:bldP spid="18" grpId="1" bldLvl="0" animBg="1"/>
      <p:bldP spid="19" grpId="0" bldLvl="0" animBg="1"/>
      <p:bldP spid="19" grpId="1" bldLvl="0" animBg="1"/>
      <p:bldP spid="20" grpId="0" bldLvl="0" animBg="1"/>
      <p:bldP spid="20" grpId="1" bldLvl="0" animBg="1"/>
      <p:bldP spid="21" grpId="0" bldLvl="0" animBg="1"/>
      <p:bldP spid="21" grpId="1" bldLvl="0" animBg="1"/>
      <p:bldP spid="22" grpId="0" bldLvl="0" animBg="1"/>
      <p:bldP spid="22" grpId="1" bldLvl="0" animBg="1"/>
      <p:bldP spid="23" grpId="0" bldLvl="0" animBg="1"/>
      <p:bldP spid="23" grpId="1" bldLvl="0" animBg="1"/>
      <p:bldP spid="25" grpId="0" bldLvl="0" animBg="1"/>
      <p:bldP spid="25" grpId="1" bldLvl="0" animBg="1"/>
      <p:bldP spid="26" grpId="0" bldLvl="0" animBg="1"/>
      <p:bldP spid="26" grpId="1" bldLvl="0" animBg="1"/>
      <p:bldP spid="27" grpId="0" bldLvl="0" animBg="1"/>
      <p:bldP spid="27" grpId="1" bldLvl="0" animBg="1"/>
      <p:bldP spid="28" grpId="0" bldLvl="0" animBg="1"/>
      <p:bldP spid="28" grpId="1" bldLvl="0" animBg="1"/>
      <p:bldP spid="29" grpId="0" bldLvl="0" animBg="1"/>
      <p:bldP spid="29" grpId="1" bldLvl="0" animBg="1"/>
      <p:bldP spid="30" grpId="0" bldLvl="0" animBg="1"/>
      <p:bldP spid="30" grpId="1" bldLvl="0" animBg="1"/>
      <p:bldP spid="31" grpId="0" bldLvl="0" animBg="1"/>
      <p:bldP spid="31" grpId="1" bldLvl="0" animBg="1"/>
      <p:bldP spid="1024" grpId="0" bldLvl="0" animBg="1"/>
      <p:bldP spid="1024" grpId="1" bldLvl="0" animBg="1"/>
      <p:bldP spid="1025" grpId="0" bldLvl="0" animBg="1"/>
      <p:bldP spid="1025" grpId="1" bldLvl="0" animBg="1"/>
      <p:bldP spid="1027" grpId="0" bldLvl="0" animBg="1"/>
      <p:bldP spid="1027" grpId="1" bldLvl="0" animBg="1"/>
      <p:bldP spid="1028" grpId="0" bldLvl="0" animBg="1"/>
      <p:bldP spid="1028" grpId="1" bldLvl="0" animBg="1"/>
      <p:bldP spid="1029" grpId="0" bldLvl="0" animBg="1"/>
      <p:bldP spid="1029" grpId="1" bldLvl="0" animBg="1"/>
      <p:bldP spid="1030" grpId="0" bldLvl="0" animBg="1"/>
      <p:bldP spid="1030" grpId="1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-875977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800423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35248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1038548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1556073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759148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4"/>
          <p:cNvSpPr>
            <a:spLocks noChangeArrowheads="1"/>
          </p:cNvSpPr>
          <p:nvPr/>
        </p:nvSpPr>
        <p:spPr bwMode="auto">
          <a:xfrm>
            <a:off x="2219648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5"/>
          <p:cNvSpPr>
            <a:spLocks noChangeArrowheads="1"/>
          </p:cNvSpPr>
          <p:nvPr/>
        </p:nvSpPr>
        <p:spPr bwMode="auto">
          <a:xfrm>
            <a:off x="2610173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6"/>
          <p:cNvSpPr>
            <a:spLocks noChangeArrowheads="1"/>
          </p:cNvSpPr>
          <p:nvPr/>
        </p:nvSpPr>
        <p:spPr bwMode="auto">
          <a:xfrm>
            <a:off x="1422723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644848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1930723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1175073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892498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89223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-380677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5123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8773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273373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44773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-91419" y="5009198"/>
            <a:ext cx="231447" cy="231447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38448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165423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60648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130498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406723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-79052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-345752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-761677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965580" y="1078072"/>
            <a:ext cx="1377836" cy="923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6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c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ontents</a:t>
            </a:r>
            <a:endParaRPr kumimoji="0" lang="zh-CN" altLang="zh-CN" sz="3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Oval 14"/>
          <p:cNvSpPr>
            <a:spLocks noChangeArrowheads="1"/>
          </p:cNvSpPr>
          <p:nvPr/>
        </p:nvSpPr>
        <p:spPr bwMode="auto">
          <a:xfrm>
            <a:off x="3809747" y="197222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3809746" y="282702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01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4574540" y="328930"/>
            <a:ext cx="384048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INTRODUCTION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Oval 14"/>
          <p:cNvSpPr>
            <a:spLocks noChangeArrowheads="1"/>
          </p:cNvSpPr>
          <p:nvPr/>
        </p:nvSpPr>
        <p:spPr bwMode="auto">
          <a:xfrm>
            <a:off x="3809747" y="724850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Rectangle 39"/>
          <p:cNvSpPr>
            <a:spLocks noChangeArrowheads="1"/>
          </p:cNvSpPr>
          <p:nvPr/>
        </p:nvSpPr>
        <p:spPr bwMode="auto">
          <a:xfrm>
            <a:off x="3809746" y="810330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EA5514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02</a:t>
            </a:r>
            <a:endParaRPr lang="en-US" altLang="zh-CN" sz="2400" dirty="0" smtClean="0">
              <a:solidFill>
                <a:srgbClr val="EA5514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4" name="Rectangle 39"/>
          <p:cNvSpPr>
            <a:spLocks noChangeArrowheads="1"/>
          </p:cNvSpPr>
          <p:nvPr/>
        </p:nvSpPr>
        <p:spPr bwMode="auto">
          <a:xfrm>
            <a:off x="4574540" y="864235"/>
            <a:ext cx="372491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OBJECTIVE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Poppins" panose="00000500000000000000"/>
            </a:endParaRPr>
          </a:p>
        </p:txBody>
      </p:sp>
      <p:sp>
        <p:nvSpPr>
          <p:cNvPr id="45" name="Oval 14"/>
          <p:cNvSpPr>
            <a:spLocks noChangeArrowheads="1"/>
          </p:cNvSpPr>
          <p:nvPr/>
        </p:nvSpPr>
        <p:spPr bwMode="auto">
          <a:xfrm>
            <a:off x="3809747" y="1237285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Rectangle 39"/>
          <p:cNvSpPr>
            <a:spLocks noChangeArrowheads="1"/>
          </p:cNvSpPr>
          <p:nvPr/>
        </p:nvSpPr>
        <p:spPr bwMode="auto">
          <a:xfrm>
            <a:off x="3809746" y="1322765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03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574540" y="1346200"/>
            <a:ext cx="366712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APPLICATIONS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37" name="Oval 14"/>
          <p:cNvSpPr>
            <a:spLocks noChangeArrowheads="1"/>
          </p:cNvSpPr>
          <p:nvPr/>
        </p:nvSpPr>
        <p:spPr bwMode="auto">
          <a:xfrm>
            <a:off x="3793237" y="1764980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Rectangle 39"/>
          <p:cNvSpPr>
            <a:spLocks noChangeArrowheads="1"/>
          </p:cNvSpPr>
          <p:nvPr/>
        </p:nvSpPr>
        <p:spPr bwMode="auto">
          <a:xfrm>
            <a:off x="3793236" y="1850460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EA5514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04</a:t>
            </a:r>
            <a:endParaRPr lang="en-US" altLang="zh-CN" sz="2400" dirty="0" smtClean="0">
              <a:solidFill>
                <a:srgbClr val="EA5514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39" name="Rectangle 39"/>
          <p:cNvSpPr>
            <a:spLocks noChangeArrowheads="1"/>
          </p:cNvSpPr>
          <p:nvPr/>
        </p:nvSpPr>
        <p:spPr bwMode="auto">
          <a:xfrm>
            <a:off x="4558030" y="1904365"/>
            <a:ext cx="410527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DEVELOPMENT TIMELINE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Oval 14"/>
          <p:cNvSpPr>
            <a:spLocks noChangeArrowheads="1"/>
          </p:cNvSpPr>
          <p:nvPr/>
        </p:nvSpPr>
        <p:spPr bwMode="auto">
          <a:xfrm>
            <a:off x="3793237" y="2287007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Rectangle 39"/>
          <p:cNvSpPr>
            <a:spLocks noChangeArrowheads="1"/>
          </p:cNvSpPr>
          <p:nvPr/>
        </p:nvSpPr>
        <p:spPr bwMode="auto">
          <a:xfrm>
            <a:off x="3793236" y="2372487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05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4558030" y="2418715"/>
            <a:ext cx="425259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PRESENTATION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Oval 14"/>
          <p:cNvSpPr>
            <a:spLocks noChangeArrowheads="1"/>
          </p:cNvSpPr>
          <p:nvPr/>
        </p:nvSpPr>
        <p:spPr bwMode="auto">
          <a:xfrm>
            <a:off x="3793237" y="2814635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Rectangle 39"/>
          <p:cNvSpPr>
            <a:spLocks noChangeArrowheads="1"/>
          </p:cNvSpPr>
          <p:nvPr/>
        </p:nvSpPr>
        <p:spPr bwMode="auto">
          <a:xfrm>
            <a:off x="3793236" y="2900115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EA5514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06</a:t>
            </a:r>
            <a:endParaRPr lang="en-US" altLang="zh-CN" sz="2400" dirty="0" smtClean="0">
              <a:solidFill>
                <a:srgbClr val="EA5514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9" name="Rectangle 39"/>
          <p:cNvSpPr>
            <a:spLocks noChangeArrowheads="1"/>
          </p:cNvSpPr>
          <p:nvPr/>
        </p:nvSpPr>
        <p:spPr bwMode="auto">
          <a:xfrm>
            <a:off x="4558030" y="2954020"/>
            <a:ext cx="372491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/>
          <a:p>
            <a:pPr lvl="0" algn="l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RESULTS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Poppins" panose="00000500000000000000"/>
            </a:endParaRPr>
          </a:p>
        </p:txBody>
      </p:sp>
      <p:sp>
        <p:nvSpPr>
          <p:cNvPr id="50" name="Oval 14"/>
          <p:cNvSpPr>
            <a:spLocks noChangeArrowheads="1"/>
          </p:cNvSpPr>
          <p:nvPr/>
        </p:nvSpPr>
        <p:spPr bwMode="auto">
          <a:xfrm>
            <a:off x="3793237" y="3327070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3793236" y="3412550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07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2" name="Rectangle 39"/>
          <p:cNvSpPr>
            <a:spLocks noChangeArrowheads="1"/>
          </p:cNvSpPr>
          <p:nvPr/>
        </p:nvSpPr>
        <p:spPr bwMode="auto">
          <a:xfrm>
            <a:off x="4558030" y="3435985"/>
            <a:ext cx="366712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FUTURE ENHANCEMENTS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Oval 14"/>
          <p:cNvSpPr>
            <a:spLocks noChangeArrowheads="1"/>
          </p:cNvSpPr>
          <p:nvPr/>
        </p:nvSpPr>
        <p:spPr bwMode="auto">
          <a:xfrm>
            <a:off x="3776727" y="3854765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3776726" y="3940245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EA5514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08</a:t>
            </a:r>
            <a:endParaRPr lang="en-US" altLang="zh-CN" sz="2400" dirty="0" smtClean="0">
              <a:solidFill>
                <a:srgbClr val="EA5514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4541520" y="3994150"/>
            <a:ext cx="372491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ACKNOWLEDGEMENTS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Oval 14"/>
          <p:cNvSpPr>
            <a:spLocks noChangeArrowheads="1"/>
          </p:cNvSpPr>
          <p:nvPr/>
        </p:nvSpPr>
        <p:spPr bwMode="auto">
          <a:xfrm>
            <a:off x="3807842" y="4369740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Rectangle 39"/>
          <p:cNvSpPr>
            <a:spLocks noChangeArrowheads="1"/>
          </p:cNvSpPr>
          <p:nvPr/>
        </p:nvSpPr>
        <p:spPr bwMode="auto">
          <a:xfrm>
            <a:off x="3807841" y="4455220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Microsoft YaHei" panose="020B0503020204020204" pitchFamily="34" charset="-122"/>
              </a:rPr>
              <a:t>09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8" name="Rectangle 39"/>
          <p:cNvSpPr>
            <a:spLocks noChangeArrowheads="1"/>
          </p:cNvSpPr>
          <p:nvPr/>
        </p:nvSpPr>
        <p:spPr bwMode="auto">
          <a:xfrm>
            <a:off x="4572635" y="4478655"/>
            <a:ext cx="366712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CONCLUSION</a:t>
            </a:r>
            <a:endParaRPr lang="en-US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indefinite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indefinite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0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7" dur="1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1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8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5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02" dur="15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09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30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7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51" dur="15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58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65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72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79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6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93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00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07" dur="150" fill="hold"/>
                                        <p:tgtEl>
                                          <p:spTgt spid="3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bldLvl="0" animBg="1"/>
      <p:bldP spid="10" grpId="1" bldLvl="0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/>
      <p:bldP spid="3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01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5011420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INTRODUCTION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2" name="Text Box 1"/>
          <p:cNvSpPr txBox="1"/>
          <p:nvPr/>
        </p:nvSpPr>
        <p:spPr>
          <a:xfrm>
            <a:off x="683260" y="2031365"/>
            <a:ext cx="777684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GB" dirty="0">
                <a:sym typeface="+mn-ea"/>
              </a:rPr>
              <a:t>Welcome to our project presentation on the</a:t>
            </a:r>
            <a:r>
              <a:rPr lang="en-US" altLang="en-GB" dirty="0">
                <a:sym typeface="+mn-ea"/>
              </a:rPr>
              <a:t> Smart Sound Activated Switch with Sound Intensity Sensitivity</a:t>
            </a:r>
            <a:r>
              <a:rPr lang="en-GB" dirty="0">
                <a:sym typeface="+mn-ea"/>
              </a:rPr>
              <a:t>. The </a:t>
            </a:r>
            <a:r>
              <a:rPr lang="en-US" altLang="en-GB" dirty="0">
                <a:sym typeface="+mn-ea"/>
              </a:rPr>
              <a:t>project integrates electrical componets with programming</a:t>
            </a:r>
            <a:r>
              <a:rPr lang="en-GB" dirty="0">
                <a:sym typeface="+mn-ea"/>
              </a:rPr>
              <a:t>. In this project, we aimed to develop a </a:t>
            </a:r>
            <a:r>
              <a:rPr lang="en-US" altLang="en-GB" dirty="0">
                <a:sym typeface="+mn-ea"/>
              </a:rPr>
              <a:t>sound activated switch with voltage regulation feature with sound level</a:t>
            </a:r>
            <a:r>
              <a:rPr lang="en-GB" dirty="0">
                <a:sym typeface="+mn-ea"/>
              </a:rPr>
              <a:t>. This project aims to demonstrate the integration of </a:t>
            </a:r>
            <a:r>
              <a:rPr lang="en-US" altLang="en-GB" dirty="0">
                <a:sym typeface="+mn-ea"/>
              </a:rPr>
              <a:t>electrical components and smart processing with programming</a:t>
            </a:r>
            <a:r>
              <a:rPr lang="en-GB" dirty="0">
                <a:sym typeface="+mn-ea"/>
              </a:rPr>
              <a:t>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02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buClrTx/>
              <a:buSzTx/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OBJECTIVE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21" name="Text Box 20"/>
          <p:cNvSpPr txBox="1"/>
          <p:nvPr/>
        </p:nvSpPr>
        <p:spPr>
          <a:xfrm>
            <a:off x="721360" y="1562735"/>
            <a:ext cx="762444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sym typeface="+mn-ea"/>
              </a:rPr>
              <a:t>Design and construct a </a:t>
            </a:r>
            <a:r>
              <a:rPr lang="en-US" altLang="en-GB" dirty="0">
                <a:sym typeface="+mn-ea"/>
              </a:rPr>
              <a:t>sound activated switch with sound level controlled volatge regulator</a:t>
            </a:r>
            <a:endParaRPr lang="en-GB" dirty="0"/>
          </a:p>
          <a:p>
            <a:pPr marL="285750" indent="-285750">
              <a:buSzPts val="1100"/>
              <a:buFont typeface="Arial" panose="020B0604020202020204" pitchFamily="34" charset="0"/>
              <a:buChar char="•"/>
            </a:pPr>
            <a:r>
              <a:rPr lang="en-US" altLang="en-GB" dirty="0">
                <a:sym typeface="+mn-ea"/>
              </a:rPr>
              <a:t>learn about the necessary electronics components</a:t>
            </a:r>
            <a:endParaRPr lang="en-GB" dirty="0"/>
          </a:p>
          <a:p>
            <a:pPr marL="285750" indent="-285750">
              <a:buSzPts val="1100"/>
              <a:buFont typeface="Arial" panose="020B0604020202020204" pitchFamily="34" charset="0"/>
              <a:buChar char="•"/>
            </a:pPr>
            <a:r>
              <a:rPr lang="en-GB" dirty="0">
                <a:sym typeface="+mn-ea"/>
              </a:rPr>
              <a:t>Integrate </a:t>
            </a:r>
            <a:r>
              <a:rPr lang="en-US" altLang="en-GB" dirty="0">
                <a:sym typeface="+mn-ea"/>
              </a:rPr>
              <a:t>the materials with pre-developed ICs</a:t>
            </a:r>
            <a:endParaRPr lang="en-GB" dirty="0"/>
          </a:p>
          <a:p>
            <a:pPr marL="285750" indent="-285750">
              <a:buSzPts val="1100"/>
              <a:buFont typeface="Arial" panose="020B0604020202020204" pitchFamily="34" charset="0"/>
              <a:buChar char="•"/>
            </a:pPr>
            <a:r>
              <a:rPr lang="en-US" altLang="en-GB" dirty="0"/>
              <a:t>Use programming knowledge to smartly control the output against the input</a:t>
            </a:r>
            <a:endParaRPr lang="en-US" altLang="en-GB" dirty="0"/>
          </a:p>
          <a:p>
            <a:pPr marL="285750" indent="-285750">
              <a:buSzPts val="1100"/>
              <a:buFont typeface="Arial" panose="020B0604020202020204" pitchFamily="34" charset="0"/>
              <a:buChar char="•"/>
            </a:pPr>
            <a:r>
              <a:rPr lang="en-US" altLang="en-GB" dirty="0"/>
              <a:t>Debug and optimize</a:t>
            </a:r>
            <a:endParaRPr lang="en-GB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l">
              <a:buClrTx/>
              <a:buSzTx/>
              <a:buFont typeface="Arial" panose="020B0604020202020204" pitchFamily="34" charset="0"/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APPLICATIONS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2" name="Text Box 1"/>
          <p:cNvSpPr txBox="1"/>
          <p:nvPr/>
        </p:nvSpPr>
        <p:spPr>
          <a:xfrm>
            <a:off x="857250" y="941705"/>
            <a:ext cx="737679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Traffic sound monitor</a:t>
            </a:r>
            <a:endParaRPr lang="en-US"/>
          </a:p>
          <a:p>
            <a:pPr marL="742950" lvl="1" indent="-285750">
              <a:buFont typeface="Wingdings" panose="05000000000000000000" charset="0"/>
              <a:buChar char="§"/>
            </a:pPr>
            <a:r>
              <a:rPr lang="en-US"/>
              <a:t>Visually represent how much of sound is generated by each vehicle</a:t>
            </a:r>
            <a:endParaRPr lang="en-US"/>
          </a:p>
          <a:p>
            <a:pPr marL="742950" lvl="1" indent="-285750">
              <a:buFont typeface="Wingdings" panose="05000000000000000000" charset="0"/>
              <a:buChar char="§"/>
            </a:pPr>
            <a:r>
              <a:rPr lang="en-US"/>
              <a:t>Visually represent which roads are more sound polluted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Industrial sound monitor</a:t>
            </a:r>
            <a:endParaRPr lang="en-US"/>
          </a:p>
          <a:p>
            <a:pPr marL="742950" lvl="1" indent="-285750">
              <a:buFont typeface="Wingdings" panose="05000000000000000000" charset="0"/>
              <a:buChar char="§"/>
            </a:pPr>
            <a:r>
              <a:rPr lang="en-US"/>
              <a:t>Visually represent each industrial sound level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Home automation system</a:t>
            </a:r>
            <a:endParaRPr lang="en-US"/>
          </a:p>
          <a:p>
            <a:pPr marL="742950" lvl="1" indent="-285750">
              <a:buFont typeface="Wingdings" panose="05000000000000000000" charset="0"/>
              <a:buChar char="§"/>
            </a:pPr>
            <a:r>
              <a:rPr lang="en-US"/>
              <a:t>Zero touch </a:t>
            </a:r>
            <a:r>
              <a:rPr lang="en-US">
                <a:sym typeface="+mn-ea"/>
              </a:rPr>
              <a:t>home appliance</a:t>
            </a:r>
            <a:r>
              <a:rPr lang="en-US"/>
              <a:t> switch</a:t>
            </a:r>
            <a:endParaRPr lang="en-US"/>
          </a:p>
          <a:p>
            <a:pPr marL="742950" lvl="1" indent="-285750">
              <a:buFont typeface="Wingdings" panose="05000000000000000000" charset="0"/>
              <a:buChar char="§"/>
            </a:pPr>
            <a:r>
              <a:rPr lang="en-US"/>
              <a:t>Zero touch home appliance power suply regulator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Entertainment system</a:t>
            </a:r>
            <a:endParaRPr lang="en-US"/>
          </a:p>
          <a:p>
            <a:pPr marL="742950" lvl="1" indent="-285750">
              <a:buFont typeface="Wingdings" panose="05000000000000000000" charset="0"/>
              <a:buChar char="§"/>
            </a:pPr>
            <a:r>
              <a:rPr lang="en-US"/>
              <a:t>Light show with music production</a:t>
            </a:r>
            <a:endParaRPr lang="en-US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/>
              <a:t>Sound equioment testing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04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DEVELOPMENT TIMELINE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9780"/>
          <a:ext cx="8229600" cy="2831465"/>
        </p:xfrm>
        <a:graphic>
          <a:graphicData uri="http://schemas.openxmlformats.org/drawingml/2006/table">
            <a:tbl>
              <a:tblPr>
                <a:tableStyleId>{3C4E33C4-0162-4A04-B1D4-F404AC6C061A}</a:tableStyleId>
              </a:tblPr>
              <a:tblGrid>
                <a:gridCol w="2637155"/>
                <a:gridCol w="1533525"/>
                <a:gridCol w="1290955"/>
                <a:gridCol w="1290320"/>
                <a:gridCol w="1477645"/>
              </a:tblGrid>
              <a:tr h="404510"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 Black" panose="00000A00000000000000" pitchFamily="2" charset="0"/>
                        </a:rPr>
                        <a:t>Task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 Black" panose="00000A00000000000000" pitchFamily="2" charset="0"/>
                        </a:rPr>
                        <a:t>Start Date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 Black" panose="00000A00000000000000" pitchFamily="2" charset="0"/>
                        </a:rPr>
                        <a:t>End Date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 Black" panose="00000A00000000000000" pitchFamily="2" charset="0"/>
                        </a:rPr>
                        <a:t>Duration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 Black" panose="00000A00000000000000" pitchFamily="2" charset="0"/>
                        </a:rPr>
                        <a:t>Progress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 Black" panose="00000A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</a:tr>
              <a:tr h="40451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  <a:sym typeface="Poppins" panose="00000500000000000000"/>
                        </a:rPr>
                        <a:t>Simulation</a:t>
                      </a:r>
                      <a:endParaRPr lang="en-US" sz="1200" b="1" i="0" u="none" strike="noStrike" dirty="0">
                        <a:solidFill>
                          <a:schemeClr val="dk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1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Done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495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  <a:sym typeface="Poppins" panose="00000500000000000000"/>
                        </a:rPr>
                        <a:t>Arduino code</a:t>
                      </a:r>
                      <a:endParaRPr lang="en-US" sz="1200" b="1" i="0" u="none" strike="noStrike" dirty="0">
                        <a:solidFill>
                          <a:schemeClr val="dk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1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Done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51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  <a:sym typeface="Poppins" panose="00000500000000000000"/>
                        </a:rPr>
                        <a:t>Hardware setup</a:t>
                      </a:r>
                      <a:endParaRPr lang="en-US" sz="1200" b="1" i="0" u="none" strike="noStrike" dirty="0">
                        <a:solidFill>
                          <a:schemeClr val="dk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ctr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3/24/2024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ctr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4/5/2024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12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  <a:sym typeface="+mn-ea"/>
                        </a:rPr>
                        <a:t>Done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  <a:sym typeface="+mn-ea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51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  <a:sym typeface="Poppins" panose="00000500000000000000"/>
                        </a:rPr>
                        <a:t>Integration </a:t>
                      </a:r>
                      <a:endParaRPr lang="en-US" sz="1200" b="1" i="0" u="none" strike="noStrike" dirty="0">
                        <a:solidFill>
                          <a:schemeClr val="dk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3/24/2024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4/5/2024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12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  <a:sym typeface="+mn-ea"/>
                        </a:rPr>
                        <a:t>Done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  <a:sym typeface="+mn-ea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495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  <a:sym typeface="Poppins" panose="00000500000000000000"/>
                        </a:rPr>
                        <a:t>Testing and debugging</a:t>
                      </a:r>
                      <a:endParaRPr lang="en-US" sz="1200" b="1" i="0" u="none" strike="noStrike" dirty="0">
                        <a:solidFill>
                          <a:schemeClr val="dk1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  <a:sym typeface="Poppins" panose="0000050000000000000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4/5/2024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4/15/2024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10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  <a:sym typeface="+mn-ea"/>
                        </a:rPr>
                        <a:t>Done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  <a:sym typeface="+mn-ea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  <a:tr h="404510">
                <a:tc>
                  <a:txBody>
                    <a:bodyPr/>
                    <a:p>
                      <a:pPr algn="l" fontAlgn="b"/>
                      <a:r>
                        <a:rPr lang="en-US" sz="1200" b="1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  <a:sym typeface="+mn-ea"/>
                        </a:rPr>
                        <a:t>Documentation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  <a:sym typeface="+mn-ea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DEC7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2/10/2024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u="none" strike="noStrike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4/15/2024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</a:rPr>
                        <a:t>65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  <a:tc>
                  <a:txBody>
                    <a:bodyPr/>
                    <a:p>
                      <a:pPr algn="l" fontAlgn="b"/>
                      <a:r>
                        <a:rPr lang="en-US" sz="1200" b="1" dirty="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 pitchFamily="2" charset="0"/>
                          <a:sym typeface="+mn-ea"/>
                        </a:rPr>
                        <a:t>Done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B28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05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PRESENTATION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WhatsApp Video 2024-05-21 at 00.03.57_7568de3c">
            <a:hlinkClick r:id="" action="ppaction://media"/>
          </p:cNvPr>
          <p:cNvPicPr>
            <a:picLocks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492.000000"/>
                </p14:media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755130" y="914400"/>
            <a:ext cx="1908175" cy="339344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49605" y="844550"/>
            <a:ext cx="543179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The project uses,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An analogue sound sensor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 microcontroller, Arduino UNO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5 LEDs for output visualization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Breadboard for circuit base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Jumper wires for connection</a:t>
            </a:r>
            <a:endParaRPr lang="en-US"/>
          </a:p>
        </p:txBody>
      </p:sp>
      <p:graphicFrame>
        <p:nvGraphicFramePr>
          <p:cNvPr id="6" name="Table 5"/>
          <p:cNvGraphicFramePr/>
          <p:nvPr/>
        </p:nvGraphicFramePr>
        <p:xfrm>
          <a:off x="421640" y="2765425"/>
          <a:ext cx="6319520" cy="2042795"/>
        </p:xfrm>
        <a:graphic>
          <a:graphicData uri="http://schemas.openxmlformats.org/drawingml/2006/table">
            <a:tbl>
              <a:tblPr/>
              <a:tblGrid>
                <a:gridCol w="1052830"/>
                <a:gridCol w="1054100"/>
                <a:gridCol w="1052830"/>
                <a:gridCol w="1054100"/>
                <a:gridCol w="1052830"/>
                <a:gridCol w="1052830"/>
              </a:tblGrid>
              <a:tr h="3657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Input voltage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LED1 status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LED2 status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LED3 status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LED4 status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LED5 status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&gt;555 &amp; &lt;558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&gt;558 &amp; &lt;560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&gt;560 &amp; &lt;562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&gt;562 &amp; &lt;564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OFF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139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&gt;564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  <a:cs typeface="Poppins" panose="00000500000000000000"/>
                        </a:rPr>
                        <a:t>ON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  <a:cs typeface="Poppins" panose="00000500000000000000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0" name="Text Box 99"/>
          <p:cNvSpPr txBox="1"/>
          <p:nvPr/>
        </p:nvSpPr>
        <p:spPr>
          <a:xfrm>
            <a:off x="1360805" y="4227195"/>
            <a:ext cx="3995420" cy="36322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marL="307340" indent="-307340"/>
            <a:r>
              <a:rPr lang="en-US" sz="2800" b="0">
                <a:latin typeface="Times New Roman" panose="02020603050405020304" charset="0"/>
                <a:cs typeface="Calibri" panose="020F0502020204030204" charset="0"/>
              </a:rPr>
              <a:t> </a:t>
            </a:r>
            <a:endParaRPr lang="en-US" sz="2800" b="0">
              <a:latin typeface="Times New Roman" panose="02020603050405020304" charset="0"/>
              <a:cs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87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1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6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SimSun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SimSun" panose="02010600030101010101" pitchFamily="2" charset="-122"/>
                <a:cs typeface="SimSun" panose="02010600030101010101" pitchFamily="2" charset="-122"/>
              </a:rPr>
              <a:t>05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  <a:cs typeface="SimSun" panose="02010600030101010101" pitchFamily="2" charset="-122"/>
            </a:endParaRPr>
          </a:p>
        </p:txBody>
      </p:sp>
      <p:sp>
        <p:nvSpPr>
          <p:cNvPr id="19" name="Rectangle 39"/>
          <p:cNvSpPr>
            <a:spLocks noChangeArrowheads="1"/>
          </p:cNvSpPr>
          <p:nvPr/>
        </p:nvSpPr>
        <p:spPr bwMode="auto">
          <a:xfrm>
            <a:off x="915670" y="343535"/>
            <a:ext cx="7747635" cy="215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Poppins" panose="00000500000000000000"/>
              </a:rPr>
              <a:t>PROJECT PRESENTATION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  <p:sp>
        <p:nvSpPr>
          <p:cNvPr id="5" name="Text Box 4"/>
          <p:cNvSpPr txBox="1"/>
          <p:nvPr/>
        </p:nvSpPr>
        <p:spPr>
          <a:xfrm>
            <a:off x="649605" y="981710"/>
            <a:ext cx="54317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Why we were able to use an analogue sound sensor,</a:t>
            </a:r>
            <a:endParaRPr lang="en-US"/>
          </a:p>
        </p:txBody>
      </p:sp>
      <p:pic>
        <p:nvPicPr>
          <p:cNvPr id="11" name="Picture 11" descr="OIP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36550" y="1655445"/>
            <a:ext cx="4514850" cy="2400300"/>
          </a:xfrm>
          <a:prstGeom prst="rect">
            <a:avLst/>
          </a:prstGeom>
        </p:spPr>
      </p:pic>
      <p:pic>
        <p:nvPicPr>
          <p:cNvPr id="7" name="Picture 12" descr="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9973" y="2003107"/>
            <a:ext cx="3950335" cy="152400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876300" y="4182745"/>
            <a:ext cx="76866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/>
              <a:t>Fig. 1: Analogue sound sensor circuit diagram and pinout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 thruBlk="1"/>
      </p:transition>
    </mc:Choice>
    <mc:Fallback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3962</Words>
  <Application>WPS Presentation</Application>
  <PresentationFormat>自定义</PresentationFormat>
  <Paragraphs>346</Paragraphs>
  <Slides>16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Arial</vt:lpstr>
      <vt:lpstr>SimSun</vt:lpstr>
      <vt:lpstr>Wingdings</vt:lpstr>
      <vt:lpstr>Microsoft YaHei</vt:lpstr>
      <vt:lpstr>Impact</vt:lpstr>
      <vt:lpstr>Calibri</vt:lpstr>
      <vt:lpstr>Arial Unicode MS</vt:lpstr>
      <vt:lpstr>Poppins Black</vt:lpstr>
      <vt:lpstr>AMGDT</vt:lpstr>
      <vt:lpstr>Poppins</vt:lpstr>
      <vt:lpstr>Wingdings</vt:lpstr>
      <vt:lpstr>Poppins</vt:lpstr>
      <vt:lpstr>Times New Roman</vt:lpstr>
      <vt:lpstr>Poppins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徐威方</dc:creator>
  <cp:lastModifiedBy>MEHRIN FARZANA (2101013)</cp:lastModifiedBy>
  <cp:revision>127</cp:revision>
  <dcterms:created xsi:type="dcterms:W3CDTF">2015-10-14T02:35:00Z</dcterms:created>
  <dcterms:modified xsi:type="dcterms:W3CDTF">2024-05-21T01:30:02Z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1033-12.2.0.16909</vt:lpwstr>
  </property>
  <property fmtid="{D5CDD505-2E9C-101B-9397-08002B2CF9AE}" pid="3" name="ICV">
    <vt:lpwstr>E338DD7237C149C3B0802AFE6A600F97</vt:lpwstr>
  </property>
</Properties>
</file>

<file path=docProps/thumbnail.jpeg>
</file>